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7" r:id="rId5"/>
    <p:sldId id="259" r:id="rId6"/>
    <p:sldId id="260" r:id="rId7"/>
    <p:sldId id="261" r:id="rId8"/>
    <p:sldId id="262" r:id="rId9"/>
    <p:sldId id="268" r:id="rId10"/>
    <p:sldId id="263" r:id="rId11"/>
    <p:sldId id="264" r:id="rId12"/>
    <p:sldId id="265" r:id="rId13"/>
    <p:sldId id="266" r:id="rId1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0705A979-EC6D-48AC-99CD-48746A7A04C8}" type="datetimeFigureOut">
              <a:rPr lang="pt-BR" smtClean="0"/>
              <a:t>14/11/2014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0E3D271-D1EE-4033-B0DC-BB9B6EE7258D}" type="slidenum">
              <a:rPr lang="pt-BR" smtClean="0"/>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000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0705A979-EC6D-48AC-99CD-48746A7A04C8}" type="datetimeFigureOut">
              <a:rPr lang="pt-BR" smtClean="0"/>
              <a:t>14/11/2014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0E3D271-D1EE-4033-B0DC-BB9B6EE7258D}" type="slidenum">
              <a:rPr lang="pt-BR" smtClean="0"/>
              <a:t>‹nº›</a:t>
            </a:fld>
            <a:endParaRPr lang="pt-BR"/>
          </a:p>
        </p:txBody>
      </p:sp>
    </p:spTree>
    <p:extLst>
      <p:ext uri="{BB962C8B-B14F-4D97-AF65-F5344CB8AC3E}">
        <p14:creationId xmlns:p14="http://schemas.microsoft.com/office/powerpoint/2010/main" val="294833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0705A979-EC6D-48AC-99CD-48746A7A04C8}" type="datetimeFigureOut">
              <a:rPr lang="pt-BR" smtClean="0"/>
              <a:t>14/11/2014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0E3D271-D1EE-4033-B0DC-BB9B6EE7258D}" type="slidenum">
              <a:rPr lang="pt-BR" smtClean="0"/>
              <a:t>‹nº›</a:t>
            </a:fld>
            <a:endParaRPr lang="pt-BR"/>
          </a:p>
        </p:txBody>
      </p:sp>
    </p:spTree>
    <p:extLst>
      <p:ext uri="{BB962C8B-B14F-4D97-AF65-F5344CB8AC3E}">
        <p14:creationId xmlns:p14="http://schemas.microsoft.com/office/powerpoint/2010/main" val="20689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0705A979-EC6D-48AC-99CD-48746A7A04C8}" type="datetimeFigureOut">
              <a:rPr lang="pt-BR" smtClean="0"/>
              <a:t>14/11/2014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0E3D271-D1EE-4033-B0DC-BB9B6EE7258D}" type="slidenum">
              <a:rPr lang="pt-BR" smtClean="0"/>
              <a:t>‹nº›</a:t>
            </a:fld>
            <a:endParaRPr lang="pt-BR"/>
          </a:p>
        </p:txBody>
      </p:sp>
    </p:spTree>
    <p:extLst>
      <p:ext uri="{BB962C8B-B14F-4D97-AF65-F5344CB8AC3E}">
        <p14:creationId xmlns:p14="http://schemas.microsoft.com/office/powerpoint/2010/main" val="118996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0705A979-EC6D-48AC-99CD-48746A7A04C8}" type="datetimeFigureOut">
              <a:rPr lang="pt-BR" smtClean="0"/>
              <a:t>14/11/2014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0E3D271-D1EE-4033-B0DC-BB9B6EE7258D}" type="slidenum">
              <a:rPr lang="pt-BR" smtClean="0"/>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14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0705A979-EC6D-48AC-99CD-48746A7A04C8}" type="datetimeFigureOut">
              <a:rPr lang="pt-BR" smtClean="0"/>
              <a:t>14/11/2014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0E3D271-D1EE-4033-B0DC-BB9B6EE7258D}" type="slidenum">
              <a:rPr lang="pt-BR" smtClean="0"/>
              <a:t>‹nº›</a:t>
            </a:fld>
            <a:endParaRPr lang="pt-BR"/>
          </a:p>
        </p:txBody>
      </p:sp>
    </p:spTree>
    <p:extLst>
      <p:ext uri="{BB962C8B-B14F-4D97-AF65-F5344CB8AC3E}">
        <p14:creationId xmlns:p14="http://schemas.microsoft.com/office/powerpoint/2010/main" val="2887516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097280" y="2582334"/>
            <a:ext cx="4937760" cy="33782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217920" y="2582334"/>
            <a:ext cx="4937760" cy="33782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0705A979-EC6D-48AC-99CD-48746A7A04C8}" type="datetimeFigureOut">
              <a:rPr lang="pt-BR" smtClean="0"/>
              <a:t>14/11/2014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0E3D271-D1EE-4033-B0DC-BB9B6EE7258D}" type="slidenum">
              <a:rPr lang="pt-BR" smtClean="0"/>
              <a:t>‹nº›</a:t>
            </a:fld>
            <a:endParaRPr lang="pt-BR"/>
          </a:p>
        </p:txBody>
      </p:sp>
    </p:spTree>
    <p:extLst>
      <p:ext uri="{BB962C8B-B14F-4D97-AF65-F5344CB8AC3E}">
        <p14:creationId xmlns:p14="http://schemas.microsoft.com/office/powerpoint/2010/main" val="209608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0705A979-EC6D-48AC-99CD-48746A7A04C8}" type="datetimeFigureOut">
              <a:rPr lang="pt-BR" smtClean="0"/>
              <a:t>14/11/2014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0E3D271-D1EE-4033-B0DC-BB9B6EE7258D}" type="slidenum">
              <a:rPr lang="pt-BR" smtClean="0"/>
              <a:t>‹nº›</a:t>
            </a:fld>
            <a:endParaRPr lang="pt-BR"/>
          </a:p>
        </p:txBody>
      </p:sp>
    </p:spTree>
    <p:extLst>
      <p:ext uri="{BB962C8B-B14F-4D97-AF65-F5344CB8AC3E}">
        <p14:creationId xmlns:p14="http://schemas.microsoft.com/office/powerpoint/2010/main" val="1202433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705A979-EC6D-48AC-99CD-48746A7A04C8}" type="datetimeFigureOut">
              <a:rPr lang="pt-BR" smtClean="0"/>
              <a:t>14/11/2014</a:t>
            </a:fld>
            <a:endParaRPr lang="pt-B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t-BR"/>
          </a:p>
        </p:txBody>
      </p:sp>
      <p:sp>
        <p:nvSpPr>
          <p:cNvPr id="9" name="Slide Number Placeholder 8"/>
          <p:cNvSpPr>
            <a:spLocks noGrp="1"/>
          </p:cNvSpPr>
          <p:nvPr>
            <p:ph type="sldNum" sz="quarter" idx="12"/>
          </p:nvPr>
        </p:nvSpPr>
        <p:spPr/>
        <p:txBody>
          <a:bodyPr/>
          <a:lstStyle/>
          <a:p>
            <a:fld id="{C0E3D271-D1EE-4033-B0DC-BB9B6EE7258D}" type="slidenum">
              <a:rPr lang="pt-BR" smtClean="0"/>
              <a:t>‹nº›</a:t>
            </a:fld>
            <a:endParaRPr lang="pt-BR"/>
          </a:p>
        </p:txBody>
      </p:sp>
    </p:spTree>
    <p:extLst>
      <p:ext uri="{BB962C8B-B14F-4D97-AF65-F5344CB8AC3E}">
        <p14:creationId xmlns:p14="http://schemas.microsoft.com/office/powerpoint/2010/main" val="30454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smtClean="0"/>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705A979-EC6D-48AC-99CD-48746A7A04C8}" type="datetimeFigureOut">
              <a:rPr lang="pt-BR" smtClean="0"/>
              <a:t>14/11/2014</a:t>
            </a:fld>
            <a:endParaRPr lang="pt-B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t-B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0E3D271-D1EE-4033-B0DC-BB9B6EE7258D}" type="slidenum">
              <a:rPr lang="pt-BR" smtClean="0"/>
              <a:t>‹nº›</a:t>
            </a:fld>
            <a:endParaRPr lang="pt-BR"/>
          </a:p>
        </p:txBody>
      </p:sp>
    </p:spTree>
    <p:extLst>
      <p:ext uri="{BB962C8B-B14F-4D97-AF65-F5344CB8AC3E}">
        <p14:creationId xmlns:p14="http://schemas.microsoft.com/office/powerpoint/2010/main" val="237682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0705A979-EC6D-48AC-99CD-48746A7A04C8}" type="datetimeFigureOut">
              <a:rPr lang="pt-BR" smtClean="0"/>
              <a:t>14/11/2014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0E3D271-D1EE-4033-B0DC-BB9B6EE7258D}" type="slidenum">
              <a:rPr lang="pt-BR" smtClean="0"/>
              <a:t>‹nº›</a:t>
            </a:fld>
            <a:endParaRPr lang="pt-BR"/>
          </a:p>
        </p:txBody>
      </p:sp>
    </p:spTree>
    <p:extLst>
      <p:ext uri="{BB962C8B-B14F-4D97-AF65-F5344CB8AC3E}">
        <p14:creationId xmlns:p14="http://schemas.microsoft.com/office/powerpoint/2010/main" val="3652038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705A979-EC6D-48AC-99CD-48746A7A04C8}" type="datetimeFigureOut">
              <a:rPr lang="pt-BR" smtClean="0"/>
              <a:t>14/11/2014</a:t>
            </a:fld>
            <a:endParaRPr lang="pt-B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t-B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0E3D271-D1EE-4033-B0DC-BB9B6EE7258D}" type="slidenum">
              <a:rPr lang="pt-BR" smtClean="0"/>
              <a:t>‹nº›</a:t>
            </a:fld>
            <a:endParaRPr lang="pt-B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0554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98408"/>
            <a:ext cx="9144000" cy="3088256"/>
          </a:xfrm>
        </p:spPr>
        <p:txBody>
          <a:bodyPr>
            <a:normAutofit fontScale="90000"/>
          </a:bodyPr>
          <a:lstStyle/>
          <a:p>
            <a:pPr algn="ctr"/>
            <a:r>
              <a:rPr lang="en-US" dirty="0" smtClean="0">
                <a:latin typeface="Adobe Devanagari" panose="02040503050201020203" pitchFamily="18" charset="0"/>
                <a:cs typeface="Adobe Devanagari" panose="02040503050201020203" pitchFamily="18" charset="0"/>
              </a:rPr>
              <a:t>The VW Beetle</a:t>
            </a:r>
            <a:br>
              <a:rPr lang="en-US" dirty="0" smtClean="0">
                <a:latin typeface="Adobe Devanagari" panose="02040503050201020203" pitchFamily="18" charset="0"/>
                <a:cs typeface="Adobe Devanagari" panose="02040503050201020203" pitchFamily="18" charset="0"/>
              </a:rPr>
            </a:br>
            <a:r>
              <a:rPr lang="en-US" dirty="0" smtClean="0">
                <a:latin typeface="Adobe Devanagari" panose="02040503050201020203" pitchFamily="18" charset="0"/>
                <a:cs typeface="Adobe Devanagari" panose="02040503050201020203" pitchFamily="18" charset="0"/>
              </a:rPr>
              <a:t/>
            </a:r>
            <a:br>
              <a:rPr lang="en-US" dirty="0" smtClean="0">
                <a:latin typeface="Adobe Devanagari" panose="02040503050201020203" pitchFamily="18" charset="0"/>
                <a:cs typeface="Adobe Devanagari" panose="02040503050201020203" pitchFamily="18" charset="0"/>
              </a:rPr>
            </a:br>
            <a:endParaRPr lang="pt-BR" dirty="0">
              <a:latin typeface="Adobe Devanagari" panose="02040503050201020203" pitchFamily="18" charset="0"/>
              <a:cs typeface="Adobe Devanagari" panose="02040503050201020203" pitchFamily="18" charset="0"/>
            </a:endParaRPr>
          </a:p>
        </p:txBody>
      </p:sp>
      <p:sp>
        <p:nvSpPr>
          <p:cNvPr id="3" name="Subtítulo 2"/>
          <p:cNvSpPr>
            <a:spLocks noGrp="1"/>
          </p:cNvSpPr>
          <p:nvPr>
            <p:ph type="subTitle" idx="1"/>
          </p:nvPr>
        </p:nvSpPr>
        <p:spPr>
          <a:xfrm>
            <a:off x="8847826" y="5206373"/>
            <a:ext cx="2931046" cy="1345388"/>
          </a:xfrm>
        </p:spPr>
        <p:txBody>
          <a:bodyPr/>
          <a:lstStyle/>
          <a:p>
            <a:r>
              <a:rPr lang="en-US" dirty="0" smtClean="0"/>
              <a:t>Cesar Reis Leiva</a:t>
            </a:r>
            <a:endParaRPr lang="pt-BR" dirty="0"/>
          </a:p>
        </p:txBody>
      </p:sp>
      <p:pic>
        <p:nvPicPr>
          <p:cNvPr id="1026" name="Picture 2" descr="http://content.worldcarfans.co/2006/7/medium/5060724.001.1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828" y="2329132"/>
            <a:ext cx="3814775" cy="24338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3.wikia.nocookie.net/__cb20111108183618/pixar/images/6/6e/Volkswagen-fusca-19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556" y="2329132"/>
            <a:ext cx="3244316" cy="243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635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smtClean="0"/>
              <a:t>Is the VW Beetle the best car?</a:t>
            </a:r>
            <a:endParaRPr lang="pt-BR" dirty="0"/>
          </a:p>
        </p:txBody>
      </p:sp>
      <p:sp>
        <p:nvSpPr>
          <p:cNvPr id="4" name="CaixaDeTexto 3"/>
          <p:cNvSpPr txBox="1"/>
          <p:nvPr/>
        </p:nvSpPr>
        <p:spPr>
          <a:xfrm>
            <a:off x="4732020" y="3045124"/>
            <a:ext cx="4100136" cy="2092881"/>
          </a:xfrm>
          <a:prstGeom prst="rect">
            <a:avLst/>
          </a:prstGeom>
          <a:noFill/>
        </p:spPr>
        <p:txBody>
          <a:bodyPr wrap="square" rtlCol="0">
            <a:spAutoFit/>
          </a:bodyPr>
          <a:lstStyle/>
          <a:p>
            <a:r>
              <a:rPr lang="en-US" sz="13000" dirty="0" smtClean="0">
                <a:latin typeface="Adobe Caslon Pro" panose="0205050205050A020403" pitchFamily="18" charset="0"/>
              </a:rPr>
              <a:t>NO!</a:t>
            </a:r>
            <a:endParaRPr lang="pt-BR" sz="13000" dirty="0">
              <a:latin typeface="Adobe Caslon Pro" panose="0205050205050A020403" pitchFamily="18" charset="0"/>
            </a:endParaRPr>
          </a:p>
        </p:txBody>
      </p:sp>
    </p:spTree>
    <p:extLst>
      <p:ext uri="{BB962C8B-B14F-4D97-AF65-F5344CB8AC3E}">
        <p14:creationId xmlns:p14="http://schemas.microsoft.com/office/powerpoint/2010/main" val="216019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en-US" dirty="0" smtClean="0"/>
              <a:t>The VW Beetle is not the fastest car, nor the prettiest.</a:t>
            </a:r>
          </a:p>
          <a:p>
            <a:r>
              <a:rPr lang="en-US" dirty="0" smtClean="0"/>
              <a:t>Its horse power is nothing compared to the Bugatti Veyron (1244 BHP), or the McLaren P1 (903 BHP), or the Ferrari </a:t>
            </a:r>
            <a:r>
              <a:rPr lang="en-US" dirty="0" err="1" smtClean="0"/>
              <a:t>Laferrari</a:t>
            </a:r>
            <a:r>
              <a:rPr lang="en-US" dirty="0" smtClean="0"/>
              <a:t> (950 </a:t>
            </a:r>
            <a:r>
              <a:rPr lang="en-US" dirty="0" err="1" smtClean="0"/>
              <a:t>bhp</a:t>
            </a:r>
            <a:r>
              <a:rPr lang="en-US" dirty="0" smtClean="0"/>
              <a:t>)</a:t>
            </a:r>
            <a:endParaRPr lang="pt-BR" dirty="0"/>
          </a:p>
        </p:txBody>
      </p:sp>
      <p:pic>
        <p:nvPicPr>
          <p:cNvPr id="8194" name="Picture 2" descr="http://upload.wikimedia.org/wikipedia/commons/c/c9/Bugatti_Veyron_16.4_%E2%80%93_Frontansicht_(1),_5._April_2012,_D%C3%BCsseldor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280" y="3216219"/>
            <a:ext cx="3050631" cy="195143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insideevs.com/wp-content/uploads/2014/12/mclaren-p1-0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000"/>
          <a:stretch/>
        </p:blipFill>
        <p:spPr bwMode="auto">
          <a:xfrm>
            <a:off x="4645363" y="3216218"/>
            <a:ext cx="3079922" cy="1951431"/>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www.team-bhp.com/forum/attachments/international-automotive-scene/1053379d1361264138-ferrari-f150-laferrari-enzo-successor-21194377709580968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2738" y="3216219"/>
            <a:ext cx="2932942" cy="195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058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smtClean="0"/>
              <a:t>So… why did I choose this car?</a:t>
            </a:r>
            <a:endParaRPr lang="pt-BR" dirty="0"/>
          </a:p>
        </p:txBody>
      </p:sp>
      <p:pic>
        <p:nvPicPr>
          <p:cNvPr id="1030" name="Picture 6" descr="http://people.virginia.edu/~sfr/enam312/1960ad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712" y="2311637"/>
            <a:ext cx="5871536" cy="3261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092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smtClean="0"/>
              <a:t>Thank you</a:t>
            </a:r>
            <a:endParaRPr lang="pt-BR" dirty="0"/>
          </a:p>
        </p:txBody>
      </p:sp>
    </p:spTree>
    <p:extLst>
      <p:ext uri="{BB962C8B-B14F-4D97-AF65-F5344CB8AC3E}">
        <p14:creationId xmlns:p14="http://schemas.microsoft.com/office/powerpoint/2010/main" val="520483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Why the VW Beetle?</a:t>
            </a:r>
            <a:endParaRPr lang="pt-BR" dirty="0"/>
          </a:p>
        </p:txBody>
      </p:sp>
      <p:sp>
        <p:nvSpPr>
          <p:cNvPr id="3" name="Espaço Reservado para Conteúdo 2"/>
          <p:cNvSpPr>
            <a:spLocks noGrp="1"/>
          </p:cNvSpPr>
          <p:nvPr>
            <p:ph idx="1"/>
          </p:nvPr>
        </p:nvSpPr>
        <p:spPr/>
        <p:txBody>
          <a:bodyPr/>
          <a:lstStyle/>
          <a:p>
            <a:endParaRPr lang="en-US" dirty="0"/>
          </a:p>
          <a:p>
            <a:pPr>
              <a:buFont typeface="Arial" panose="020B0604020202020204" pitchFamily="34" charset="0"/>
              <a:buChar char="•"/>
            </a:pPr>
            <a:r>
              <a:rPr lang="en-US" dirty="0" smtClean="0"/>
              <a:t> Historical Relevance </a:t>
            </a:r>
          </a:p>
          <a:p>
            <a:pPr marL="0" indent="0">
              <a:buNone/>
            </a:pPr>
            <a:r>
              <a:rPr lang="en-US" dirty="0" smtClean="0"/>
              <a:t>	</a:t>
            </a:r>
            <a:r>
              <a:rPr lang="en-US" dirty="0" smtClean="0">
                <a:sym typeface="Wingdings" panose="05000000000000000000" pitchFamily="2" charset="2"/>
              </a:rPr>
              <a:t> 1939 – 1945 : During the WWII, the automobile industry was composed only by cars such as the BMW 335, the Cadillac Series 61 and the Ford Model 91, which most of the population didn’t had access to.</a:t>
            </a:r>
            <a:endParaRPr lang="en-US" dirty="0" smtClean="0"/>
          </a:p>
        </p:txBody>
      </p:sp>
      <p:pic>
        <p:nvPicPr>
          <p:cNvPr id="2050" name="Picture 2" descr="http://img0.worldhistoryproject.org/photos/images/ff4841fa1e5b5db9e42f980c95b5e369_three_colum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7785" y="3867693"/>
            <a:ext cx="3663980" cy="20014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files.conceptcarz.com/img/Cadillac/41_Cadillac_Series_61_KM_05_Beth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6158" y="3867693"/>
            <a:ext cx="3009448" cy="20014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uniquecarsandparts.com.au/images/history/bmw/3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94" y="3867693"/>
            <a:ext cx="3335668" cy="2001401"/>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341194" y="5952226"/>
            <a:ext cx="1875795" cy="369332"/>
          </a:xfrm>
          <a:prstGeom prst="rect">
            <a:avLst/>
          </a:prstGeom>
          <a:noFill/>
        </p:spPr>
        <p:txBody>
          <a:bodyPr wrap="square" rtlCol="0">
            <a:spAutoFit/>
          </a:bodyPr>
          <a:lstStyle/>
          <a:p>
            <a:r>
              <a:rPr lang="en-US" dirty="0" smtClean="0"/>
              <a:t>BMW 335</a:t>
            </a:r>
            <a:endParaRPr lang="pt-BR" dirty="0"/>
          </a:p>
        </p:txBody>
      </p:sp>
      <p:sp>
        <p:nvSpPr>
          <p:cNvPr id="5" name="CaixaDeTexto 4"/>
          <p:cNvSpPr txBox="1"/>
          <p:nvPr/>
        </p:nvSpPr>
        <p:spPr>
          <a:xfrm>
            <a:off x="4306158" y="5952226"/>
            <a:ext cx="2198159" cy="369332"/>
          </a:xfrm>
          <a:prstGeom prst="rect">
            <a:avLst/>
          </a:prstGeom>
          <a:noFill/>
        </p:spPr>
        <p:txBody>
          <a:bodyPr wrap="square" rtlCol="0">
            <a:spAutoFit/>
          </a:bodyPr>
          <a:lstStyle/>
          <a:p>
            <a:r>
              <a:rPr lang="en-US" dirty="0" smtClean="0"/>
              <a:t>Cadillac series 61</a:t>
            </a:r>
            <a:endParaRPr lang="pt-BR" dirty="0"/>
          </a:p>
        </p:txBody>
      </p:sp>
      <p:sp>
        <p:nvSpPr>
          <p:cNvPr id="9" name="CaixaDeTexto 8"/>
          <p:cNvSpPr txBox="1"/>
          <p:nvPr/>
        </p:nvSpPr>
        <p:spPr>
          <a:xfrm>
            <a:off x="8314565" y="5952226"/>
            <a:ext cx="2198159" cy="369332"/>
          </a:xfrm>
          <a:prstGeom prst="rect">
            <a:avLst/>
          </a:prstGeom>
          <a:noFill/>
        </p:spPr>
        <p:txBody>
          <a:bodyPr wrap="square" rtlCol="0">
            <a:spAutoFit/>
          </a:bodyPr>
          <a:lstStyle/>
          <a:p>
            <a:r>
              <a:rPr lang="en-US" dirty="0" smtClean="0"/>
              <a:t>Ford Model 91</a:t>
            </a:r>
            <a:endParaRPr lang="pt-BR" dirty="0"/>
          </a:p>
        </p:txBody>
      </p:sp>
    </p:spTree>
    <p:extLst>
      <p:ext uri="{BB962C8B-B14F-4D97-AF65-F5344CB8AC3E}">
        <p14:creationId xmlns:p14="http://schemas.microsoft.com/office/powerpoint/2010/main" val="4151823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40412" y="888202"/>
            <a:ext cx="10058400" cy="4770726"/>
          </a:xfrm>
        </p:spPr>
        <p:txBody>
          <a:bodyPr>
            <a:normAutofit/>
          </a:bodyPr>
          <a:lstStyle/>
          <a:p>
            <a:r>
              <a:rPr lang="en-US" dirty="0" smtClean="0"/>
              <a:t>The VW Beetle was designed by </a:t>
            </a:r>
            <a:r>
              <a:rPr lang="pt-BR" dirty="0"/>
              <a:t>Ferdinand </a:t>
            </a:r>
            <a:r>
              <a:rPr lang="pt-BR" dirty="0" err="1" smtClean="0"/>
              <a:t>Porsche</a:t>
            </a:r>
            <a:r>
              <a:rPr lang="pt-BR" dirty="0" smtClean="0"/>
              <a:t> </a:t>
            </a:r>
            <a:r>
              <a:rPr lang="pt-BR" dirty="0" err="1" smtClean="0"/>
              <a:t>under</a:t>
            </a:r>
            <a:r>
              <a:rPr lang="pt-BR" dirty="0" smtClean="0"/>
              <a:t> </a:t>
            </a:r>
            <a:r>
              <a:rPr lang="pt-BR" dirty="0" err="1" smtClean="0"/>
              <a:t>the</a:t>
            </a:r>
            <a:r>
              <a:rPr lang="pt-BR" dirty="0" smtClean="0"/>
              <a:t> </a:t>
            </a:r>
            <a:r>
              <a:rPr lang="en-US" dirty="0" smtClean="0"/>
              <a:t>requirements of Hitler.</a:t>
            </a:r>
          </a:p>
          <a:p>
            <a:r>
              <a:rPr lang="en-US" dirty="0" smtClean="0"/>
              <a:t>The requirements were:</a:t>
            </a:r>
          </a:p>
          <a:p>
            <a:pPr marL="0" indent="0">
              <a:buNone/>
            </a:pPr>
            <a:endParaRPr lang="en-US" dirty="0" smtClean="0"/>
          </a:p>
          <a:p>
            <a:pPr marL="514350" indent="-514350">
              <a:buFont typeface="+mj-lt"/>
              <a:buAutoNum type="romanUcPeriod"/>
            </a:pPr>
            <a:r>
              <a:rPr lang="en-US" dirty="0" smtClean="0"/>
              <a:t>Cheap</a:t>
            </a:r>
          </a:p>
          <a:p>
            <a:pPr marL="514350" indent="-514350">
              <a:buFont typeface="+mj-lt"/>
              <a:buAutoNum type="romanUcPeriod"/>
            </a:pPr>
            <a:endParaRPr lang="en-US" dirty="0" smtClean="0"/>
          </a:p>
          <a:p>
            <a:pPr marL="514350" indent="-514350">
              <a:buFont typeface="+mj-lt"/>
              <a:buAutoNum type="romanUcPeriod"/>
            </a:pPr>
            <a:r>
              <a:rPr lang="en-US" dirty="0" smtClean="0"/>
              <a:t>Easily manufactured</a:t>
            </a:r>
          </a:p>
          <a:p>
            <a:pPr marL="514350" indent="-514350">
              <a:buFont typeface="+mj-lt"/>
              <a:buAutoNum type="romanUcPeriod"/>
            </a:pPr>
            <a:endParaRPr lang="en-US" dirty="0" smtClean="0"/>
          </a:p>
          <a:p>
            <a:pPr marL="514350" indent="-514350">
              <a:buFont typeface="+mj-lt"/>
              <a:buAutoNum type="romanUcPeriod"/>
            </a:pPr>
            <a:r>
              <a:rPr lang="en-US" dirty="0" smtClean="0"/>
              <a:t>Big enough to fit a family of five</a:t>
            </a:r>
          </a:p>
          <a:p>
            <a:pPr marL="514350" indent="-514350">
              <a:buFont typeface="+mj-lt"/>
              <a:buAutoNum type="romanUcPeriod"/>
            </a:pPr>
            <a:endParaRPr lang="en-US" dirty="0" smtClean="0"/>
          </a:p>
          <a:p>
            <a:pPr marL="514350" indent="-514350">
              <a:buFont typeface="+mj-lt"/>
              <a:buAutoNum type="romanUcPeriod"/>
            </a:pPr>
            <a:r>
              <a:rPr lang="en-US" dirty="0" smtClean="0"/>
              <a:t>Have an Air-cooled engine</a:t>
            </a:r>
          </a:p>
          <a:p>
            <a:pPr marL="0" indent="0">
              <a:buNone/>
            </a:pPr>
            <a:endParaRPr lang="pt-BR" dirty="0"/>
          </a:p>
        </p:txBody>
      </p:sp>
      <p:pic>
        <p:nvPicPr>
          <p:cNvPr id="3078" name="Picture 6" descr="http://a3.files.biography.com/image/upload/c_fill,dpr_1.0,g_face,h_300,q_80,w_300/MTE4MDAzNDEwNzY0MDcyNDY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997" y="2033498"/>
            <a:ext cx="2480134" cy="248013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leahmorrigan.files.wordpress.com/2012/11/hitl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3800" y="2033498"/>
            <a:ext cx="2265704" cy="2976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612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Font typeface="Arial" panose="020B0604020202020204" pitchFamily="34" charset="0"/>
              <a:buChar char="•"/>
            </a:pPr>
            <a:r>
              <a:rPr lang="en-US" dirty="0" smtClean="0"/>
              <a:t>1938: more than 170,000 cars had been ordered</a:t>
            </a:r>
          </a:p>
          <a:p>
            <a:pPr>
              <a:buFont typeface="Arial" panose="020B0604020202020204" pitchFamily="34" charset="0"/>
              <a:buChar char="•"/>
            </a:pPr>
            <a:r>
              <a:rPr lang="en-US" dirty="0" smtClean="0"/>
              <a:t>1949: VW was Germany’s major manufacturer because of the Beetle</a:t>
            </a:r>
            <a:endParaRPr lang="pt-BR" dirty="0"/>
          </a:p>
          <a:p>
            <a:pPr>
              <a:buFont typeface="Arial" panose="020B0604020202020204" pitchFamily="34" charset="0"/>
              <a:buChar char="•"/>
            </a:pPr>
            <a:r>
              <a:rPr lang="en-US" dirty="0" smtClean="0"/>
              <a:t>1954: One million cars produced mark achieved</a:t>
            </a:r>
          </a:p>
          <a:p>
            <a:pPr>
              <a:buFont typeface="Arial" panose="020B0604020202020204" pitchFamily="34" charset="0"/>
              <a:buChar char="•"/>
            </a:pPr>
            <a:r>
              <a:rPr lang="en-US" dirty="0" smtClean="0"/>
              <a:t>2003: Last Beetle, produced in Puebla, Mexico.</a:t>
            </a:r>
            <a:endParaRPr lang="pt-BR" dirty="0"/>
          </a:p>
        </p:txBody>
      </p:sp>
      <p:pic>
        <p:nvPicPr>
          <p:cNvPr id="1026" name="Picture 2" descr="http://s.petrolicious.com/2014/vintage-friday/01-jan/beetle-facto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3661093"/>
            <a:ext cx="3571336" cy="24559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qql.net/vw-2003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890" y="3661094"/>
            <a:ext cx="2713790" cy="2455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605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05906" y="1846054"/>
            <a:ext cx="10058400" cy="1623800"/>
          </a:xfrm>
        </p:spPr>
        <p:txBody>
          <a:bodyPr>
            <a:normAutofit/>
          </a:bodyPr>
          <a:lstStyle/>
          <a:p>
            <a:r>
              <a:rPr lang="en-US" dirty="0" smtClean="0"/>
              <a:t>By building a body with the shape similar to a Beetle for a better streamline and aerodynamics, the VW Beetle became one of the first examples of </a:t>
            </a:r>
            <a:r>
              <a:rPr lang="en-US" dirty="0" err="1" smtClean="0"/>
              <a:t>Biomimicry</a:t>
            </a:r>
            <a:r>
              <a:rPr lang="en-US" dirty="0" smtClean="0"/>
              <a:t> Engineering</a:t>
            </a:r>
            <a:endParaRPr lang="pt-BR" dirty="0"/>
          </a:p>
        </p:txBody>
      </p:sp>
      <p:pic>
        <p:nvPicPr>
          <p:cNvPr id="4098" name="Picture 2" descr="http://www.pestproducts.com/images/colorado-potato-beet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906" y="3469853"/>
            <a:ext cx="3528567" cy="256648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commons/c/cf/Volkswagen_Beetle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5717" y="3469853"/>
            <a:ext cx="3948589" cy="2566481"/>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3"/>
          <p:cNvSpPr>
            <a:spLocks noGrp="1"/>
          </p:cNvSpPr>
          <p:nvPr>
            <p:ph type="title"/>
          </p:nvPr>
        </p:nvSpPr>
        <p:spPr>
          <a:xfrm>
            <a:off x="965396" y="87923"/>
            <a:ext cx="10058400" cy="858129"/>
          </a:xfrm>
        </p:spPr>
        <p:txBody>
          <a:bodyPr/>
          <a:lstStyle/>
          <a:p>
            <a:pPr algn="ctr"/>
            <a:r>
              <a:rPr lang="en-US" dirty="0" smtClean="0"/>
              <a:t>THE </a:t>
            </a:r>
            <a:r>
              <a:rPr lang="en-US" dirty="0" smtClean="0"/>
              <a:t>BODY</a:t>
            </a:r>
            <a:endParaRPr lang="pt-BR" dirty="0"/>
          </a:p>
        </p:txBody>
      </p:sp>
    </p:spTree>
    <p:extLst>
      <p:ext uri="{BB962C8B-B14F-4D97-AF65-F5344CB8AC3E}">
        <p14:creationId xmlns:p14="http://schemas.microsoft.com/office/powerpoint/2010/main" val="3306020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8726" y="2004647"/>
            <a:ext cx="5523328" cy="4132384"/>
          </a:xfrm>
        </p:spPr>
        <p:txBody>
          <a:bodyPr/>
          <a:lstStyle/>
          <a:p>
            <a:pPr marL="384048" lvl="2" indent="0">
              <a:buNone/>
            </a:pPr>
            <a:r>
              <a:rPr lang="en-US" sz="2000" dirty="0" smtClean="0"/>
              <a:t>	The first VW Beetle engine was an e-motor: a four cylinder, air-cooled, 1.1 cc boxer engine with the 24 BHP</a:t>
            </a:r>
          </a:p>
          <a:p>
            <a:pPr marL="384048" lvl="2" indent="0">
              <a:buNone/>
            </a:pPr>
            <a:r>
              <a:rPr lang="en-US" sz="2000" dirty="0"/>
              <a:t>	</a:t>
            </a:r>
            <a:r>
              <a:rPr lang="en-US" sz="2000" dirty="0" smtClean="0"/>
              <a:t>The Horizontal placement of the cylinders in the Boxer Engine and the Air-Cooled property of it resulted in a small, cheap, reliable engine that fitted Hitler’s requirements</a:t>
            </a:r>
          </a:p>
          <a:p>
            <a:pPr marL="384048" lvl="2" indent="0">
              <a:buNone/>
            </a:pPr>
            <a:endParaRPr lang="en-US" sz="2000" dirty="0"/>
          </a:p>
          <a:p>
            <a:pPr marL="384048" lvl="2" indent="0">
              <a:buNone/>
            </a:pPr>
            <a:r>
              <a:rPr lang="en-US" sz="2000" dirty="0" smtClean="0"/>
              <a:t>	The last boxer engine to equip the VW Beetle (with 1.6 cc) had astounding 54 BHP and Electronic Fuel Injection ( introduced in 1968 )</a:t>
            </a:r>
            <a:endParaRPr lang="en-US" dirty="0" smtClean="0"/>
          </a:p>
          <a:p>
            <a:endParaRPr lang="pt-BR" dirty="0"/>
          </a:p>
        </p:txBody>
      </p:sp>
      <p:sp>
        <p:nvSpPr>
          <p:cNvPr id="4" name="Título 3"/>
          <p:cNvSpPr>
            <a:spLocks noGrp="1"/>
          </p:cNvSpPr>
          <p:nvPr>
            <p:ph type="title"/>
          </p:nvPr>
        </p:nvSpPr>
        <p:spPr>
          <a:xfrm>
            <a:off x="965396" y="87923"/>
            <a:ext cx="10058400" cy="858129"/>
          </a:xfrm>
        </p:spPr>
        <p:txBody>
          <a:bodyPr/>
          <a:lstStyle/>
          <a:p>
            <a:pPr algn="ctr"/>
            <a:r>
              <a:rPr lang="en-US" dirty="0" smtClean="0"/>
              <a:t>THE ENGINE</a:t>
            </a:r>
            <a:endParaRPr lang="pt-BR" dirty="0"/>
          </a:p>
        </p:txBody>
      </p:sp>
      <p:pic>
        <p:nvPicPr>
          <p:cNvPr id="5122" name="Picture 2" descr="http://upload.wikimedia.org/wikipedia/commons/7/7e/Volkswagen_motor_cut_1945.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2054" y="1945192"/>
            <a:ext cx="2817868" cy="252784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uniquecarsandparts.com.au/images/how_it_works/Air_Cooled_Engine/Air_Cooled_Engine_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60881" y="4037162"/>
            <a:ext cx="2391587" cy="224211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9277" y="2004647"/>
            <a:ext cx="2722789" cy="1915089"/>
          </a:xfrm>
          <a:prstGeom prst="rect">
            <a:avLst/>
          </a:prstGeom>
        </p:spPr>
      </p:pic>
    </p:spTree>
    <p:extLst>
      <p:ext uri="{BB962C8B-B14F-4D97-AF65-F5344CB8AC3E}">
        <p14:creationId xmlns:p14="http://schemas.microsoft.com/office/powerpoint/2010/main" val="745412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smtClean="0"/>
              <a:t>THE CHASSIS</a:t>
            </a:r>
            <a:endParaRPr lang="pt-BR" dirty="0"/>
          </a:p>
        </p:txBody>
      </p:sp>
      <p:sp>
        <p:nvSpPr>
          <p:cNvPr id="3" name="Espaço Reservado para Conteúdo 2"/>
          <p:cNvSpPr>
            <a:spLocks noGrp="1"/>
          </p:cNvSpPr>
          <p:nvPr>
            <p:ph idx="1"/>
          </p:nvPr>
        </p:nvSpPr>
        <p:spPr>
          <a:xfrm>
            <a:off x="1097280" y="1845734"/>
            <a:ext cx="4380494" cy="4023360"/>
          </a:xfrm>
        </p:spPr>
        <p:txBody>
          <a:bodyPr/>
          <a:lstStyle/>
          <a:p>
            <a:r>
              <a:rPr lang="en-US" dirty="0" smtClean="0"/>
              <a:t>The VW Beetle’s chassis was the same as the </a:t>
            </a:r>
            <a:r>
              <a:rPr lang="pt-PT" dirty="0" smtClean="0"/>
              <a:t>Kübelwagen</a:t>
            </a:r>
            <a:r>
              <a:rPr lang="pt-BR" dirty="0" smtClean="0"/>
              <a:t>, a </a:t>
            </a:r>
            <a:r>
              <a:rPr lang="en-US" dirty="0" smtClean="0"/>
              <a:t>military</a:t>
            </a:r>
            <a:r>
              <a:rPr lang="pt-BR" dirty="0" smtClean="0"/>
              <a:t> </a:t>
            </a:r>
            <a:r>
              <a:rPr lang="en-US" dirty="0" smtClean="0"/>
              <a:t>vehicle</a:t>
            </a:r>
            <a:r>
              <a:rPr lang="pt-BR" dirty="0" smtClean="0"/>
              <a:t> </a:t>
            </a:r>
            <a:r>
              <a:rPr lang="pt-BR" dirty="0" err="1" smtClean="0"/>
              <a:t>also</a:t>
            </a:r>
            <a:r>
              <a:rPr lang="pt-BR" dirty="0" smtClean="0"/>
              <a:t> </a:t>
            </a:r>
            <a:r>
              <a:rPr lang="pt-BR" dirty="0" err="1" smtClean="0"/>
              <a:t>designed</a:t>
            </a:r>
            <a:r>
              <a:rPr lang="pt-BR" dirty="0" smtClean="0"/>
              <a:t> </a:t>
            </a:r>
            <a:r>
              <a:rPr lang="pt-BR" dirty="0" err="1" smtClean="0"/>
              <a:t>by</a:t>
            </a:r>
            <a:r>
              <a:rPr lang="pt-BR" dirty="0" smtClean="0"/>
              <a:t> Ferdinand </a:t>
            </a:r>
            <a:r>
              <a:rPr lang="pt-BR" dirty="0" err="1" smtClean="0"/>
              <a:t>Porsche</a:t>
            </a:r>
            <a:r>
              <a:rPr lang="en-US" dirty="0" smtClean="0"/>
              <a:t>. </a:t>
            </a:r>
          </a:p>
          <a:p>
            <a:endParaRPr lang="en-US" dirty="0"/>
          </a:p>
          <a:p>
            <a:pPr marL="0" indent="0">
              <a:buNone/>
            </a:pPr>
            <a:endParaRPr lang="en-US" dirty="0" smtClean="0"/>
          </a:p>
          <a:p>
            <a:r>
              <a:rPr lang="en-US" dirty="0" smtClean="0"/>
              <a:t>This chassis is a Back-Bone/Ladder type, which allowed a quick and cheap manufacturing process.</a:t>
            </a:r>
            <a:endParaRPr lang="en-US" dirty="0"/>
          </a:p>
        </p:txBody>
      </p:sp>
      <p:pic>
        <p:nvPicPr>
          <p:cNvPr id="6146" name="Picture 2" descr="http://assets.blog.hemmings.com/wp-content/uploads/2013/05/VW54-08-ab-700x497.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339" y="2068963"/>
            <a:ext cx="4898341" cy="3477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775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559131"/>
          </a:xfrm>
        </p:spPr>
        <p:txBody>
          <a:bodyPr/>
          <a:lstStyle/>
          <a:p>
            <a:pPr algn="ctr"/>
            <a:r>
              <a:rPr lang="en-US" dirty="0" smtClean="0"/>
              <a:t>THE SUSPENSION</a:t>
            </a:r>
            <a:endParaRPr lang="pt-BR" dirty="0"/>
          </a:p>
        </p:txBody>
      </p:sp>
      <p:sp>
        <p:nvSpPr>
          <p:cNvPr id="3" name="Espaço Reservado para Conteúdo 2"/>
          <p:cNvSpPr>
            <a:spLocks noGrp="1"/>
          </p:cNvSpPr>
          <p:nvPr>
            <p:ph idx="1"/>
          </p:nvPr>
        </p:nvSpPr>
        <p:spPr>
          <a:xfrm>
            <a:off x="1097280" y="1845734"/>
            <a:ext cx="3673128" cy="4023360"/>
          </a:xfrm>
        </p:spPr>
        <p:txBody>
          <a:bodyPr/>
          <a:lstStyle/>
          <a:p>
            <a:pPr marL="201168" lvl="1" indent="0">
              <a:buNone/>
            </a:pPr>
            <a:r>
              <a:rPr lang="en-US" dirty="0" smtClean="0"/>
              <a:t>	The VW Beetle is equipped with an Torsion Bar Suspension.</a:t>
            </a:r>
          </a:p>
          <a:p>
            <a:pPr marL="201168" lvl="1" indent="0">
              <a:buNone/>
            </a:pPr>
            <a:endParaRPr lang="en-US" dirty="0" smtClean="0"/>
          </a:p>
          <a:p>
            <a:pPr marL="201168" lvl="1" indent="0">
              <a:buNone/>
            </a:pPr>
            <a:r>
              <a:rPr lang="en-US" dirty="0" smtClean="0"/>
              <a:t>	This suspension has a high-durability, it’s easy to regulate, cheap and requires less space then the Spring Suspension</a:t>
            </a:r>
            <a:endParaRPr lang="pt-BR" dirty="0"/>
          </a:p>
        </p:txBody>
      </p:sp>
      <p:pic>
        <p:nvPicPr>
          <p:cNvPr id="7170" name="Picture 2" descr="http://www.allpar.com/photos/dodge/1960/cars/torsion-aire.jpg"/>
          <p:cNvPicPr>
            <a:picLocks noChangeAspect="1" noChangeArrowheads="1"/>
          </p:cNvPicPr>
          <p:nvPr/>
        </p:nvPicPr>
        <p:blipFill rotWithShape="1">
          <a:blip r:embed="rId2">
            <a:clrChange>
              <a:clrFrom>
                <a:srgbClr val="FFFFFD"/>
              </a:clrFrom>
              <a:clrTo>
                <a:srgbClr val="FFFFFD">
                  <a:alpha val="0"/>
                </a:srgbClr>
              </a:clrTo>
            </a:clrChange>
            <a:extLst>
              <a:ext uri="{28A0092B-C50C-407E-A947-70E740481C1C}">
                <a14:useLocalDpi xmlns:a14="http://schemas.microsoft.com/office/drawing/2010/main" val="0"/>
              </a:ext>
            </a:extLst>
          </a:blip>
          <a:srcRect t="8442" b="-8442"/>
          <a:stretch/>
        </p:blipFill>
        <p:spPr bwMode="auto">
          <a:xfrm>
            <a:off x="5417312" y="2042412"/>
            <a:ext cx="4921596" cy="275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203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arnoldclark.com.s3.amazonaws.com/newsroom/vw-floating-article.jpg"/>
          <p:cNvPicPr>
            <a:picLocks noChangeAspect="1" noChangeArrowheads="1"/>
          </p:cNvPicPr>
          <p:nvPr/>
        </p:nvPicPr>
        <p:blipFill rotWithShape="1">
          <a:blip r:embed="rId2">
            <a:extLst>
              <a:ext uri="{28A0092B-C50C-407E-A947-70E740481C1C}">
                <a14:useLocalDpi xmlns:a14="http://schemas.microsoft.com/office/drawing/2010/main" val="0"/>
              </a:ext>
            </a:extLst>
          </a:blip>
          <a:srcRect t="14271" b="27355"/>
          <a:stretch/>
        </p:blipFill>
        <p:spPr bwMode="auto">
          <a:xfrm>
            <a:off x="3571633" y="1906436"/>
            <a:ext cx="5115165" cy="4200227"/>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3493996" y="787256"/>
            <a:ext cx="5270441" cy="1015663"/>
          </a:xfrm>
          <a:prstGeom prst="rect">
            <a:avLst/>
          </a:prstGeom>
          <a:noFill/>
        </p:spPr>
        <p:txBody>
          <a:bodyPr wrap="square" rtlCol="0">
            <a:spAutoFit/>
          </a:bodyPr>
          <a:lstStyle/>
          <a:p>
            <a:pPr algn="ctr"/>
            <a:r>
              <a:rPr lang="en-US" sz="6000" dirty="0" smtClean="0"/>
              <a:t>IT FLOATS!</a:t>
            </a:r>
            <a:endParaRPr lang="pt-BR" sz="6000" dirty="0"/>
          </a:p>
        </p:txBody>
      </p:sp>
    </p:spTree>
    <p:extLst>
      <p:ext uri="{BB962C8B-B14F-4D97-AF65-F5344CB8AC3E}">
        <p14:creationId xmlns:p14="http://schemas.microsoft.com/office/powerpoint/2010/main" val="2165457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iva">
  <a:themeElements>
    <a:clrScheme name="Retrospec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7376</TotalTime>
  <Words>235</Words>
  <Application>Microsoft Office PowerPoint</Application>
  <PresentationFormat>Widescreen</PresentationFormat>
  <Paragraphs>46</Paragraphs>
  <Slides>13</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13</vt:i4>
      </vt:variant>
    </vt:vector>
  </HeadingPairs>
  <TitlesOfParts>
    <vt:vector size="20" baseType="lpstr">
      <vt:lpstr>Adobe Caslon Pro</vt:lpstr>
      <vt:lpstr>Adobe Devanagari</vt:lpstr>
      <vt:lpstr>Arial</vt:lpstr>
      <vt:lpstr>Calibri</vt:lpstr>
      <vt:lpstr>Calibri Light</vt:lpstr>
      <vt:lpstr>Wingdings</vt:lpstr>
      <vt:lpstr>Retrospectiva</vt:lpstr>
      <vt:lpstr>The VW Beetle  </vt:lpstr>
      <vt:lpstr>Why the VW Beetle?</vt:lpstr>
      <vt:lpstr>Apresentação do PowerPoint</vt:lpstr>
      <vt:lpstr>Apresentação do PowerPoint</vt:lpstr>
      <vt:lpstr>THE BODY</vt:lpstr>
      <vt:lpstr>THE ENGINE</vt:lpstr>
      <vt:lpstr>THE CHASSIS</vt:lpstr>
      <vt:lpstr>THE SUSPENSION</vt:lpstr>
      <vt:lpstr>Apresentação do PowerPoint</vt:lpstr>
      <vt:lpstr>Is the VW Beetle the best car?</vt:lpstr>
      <vt:lpstr>Apresentação do PowerPoint</vt:lpstr>
      <vt:lpstr>So… why did I choose this car?</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VW Beetle</dc:title>
  <dc:creator>cesarrleiva</dc:creator>
  <cp:lastModifiedBy>cesarrleiva</cp:lastModifiedBy>
  <cp:revision>25</cp:revision>
  <dcterms:created xsi:type="dcterms:W3CDTF">2014-10-21T20:55:02Z</dcterms:created>
  <dcterms:modified xsi:type="dcterms:W3CDTF">2014-11-19T22:04:02Z</dcterms:modified>
</cp:coreProperties>
</file>